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697" r:id="rId2"/>
    <p:sldMasterId id="2147483713" r:id="rId3"/>
  </p:sldMasterIdLst>
  <p:notesMasterIdLst>
    <p:notesMasterId r:id="rId15"/>
  </p:notesMasterIdLst>
  <p:sldIdLst>
    <p:sldId id="347" r:id="rId4"/>
    <p:sldId id="302" r:id="rId5"/>
    <p:sldId id="325" r:id="rId6"/>
    <p:sldId id="326" r:id="rId7"/>
    <p:sldId id="349" r:id="rId8"/>
    <p:sldId id="350" r:id="rId9"/>
    <p:sldId id="258" r:id="rId10"/>
    <p:sldId id="259" r:id="rId11"/>
    <p:sldId id="336" r:id="rId12"/>
    <p:sldId id="337" r:id="rId13"/>
    <p:sldId id="348" r:id="rId14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émarrage" id="{34D630DE-C185-4E68-921F-D57B907B6DEC}">
          <p14:sldIdLst>
            <p14:sldId id="347"/>
            <p14:sldId id="302"/>
            <p14:sldId id="325"/>
            <p14:sldId id="326"/>
            <p14:sldId id="349"/>
            <p14:sldId id="350"/>
            <p14:sldId id="258"/>
            <p14:sldId id="259"/>
          </p14:sldIdLst>
        </p14:section>
        <p14:section name="Fin" id="{F0730219-83C8-4F28-90DE-ABE503A14E43}">
          <p14:sldIdLst>
            <p14:sldId id="336"/>
            <p14:sldId id="33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0000FF"/>
    <a:srgbClr val="2B91AF"/>
    <a:srgbClr val="00FF00"/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napToObjects="1">
      <p:cViewPr varScale="1">
        <p:scale>
          <a:sx n="129" d="100"/>
          <a:sy n="129" d="100"/>
        </p:scale>
        <p:origin x="126" y="6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 dirty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5884B699-0645-4174-A209-0BFD8D932EE9}" type="datetime1">
              <a:rPr lang="fr-FR" smtClean="0"/>
              <a:t>02/09/2021</a:t>
            </a:fld>
            <a:endParaRPr lang="fr-FR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3" name="Image 2" descr="Une image contenant texte, personne, intérieur, boîte&#10;&#10;Description générée automatiquement">
            <a:extLst>
              <a:ext uri="{FF2B5EF4-FFF2-40B4-BE49-F238E27FC236}">
                <a16:creationId xmlns:a16="http://schemas.microsoft.com/office/drawing/2014/main" id="{685035D8-5DD9-496F-B560-A58D991A10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8" y="1100446"/>
            <a:ext cx="946911" cy="160227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9E50882-8481-4955-A7F9-99A4431FC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4" b="9826"/>
          <a:stretch/>
        </p:blipFill>
        <p:spPr>
          <a:xfrm>
            <a:off x="55144" y="794481"/>
            <a:ext cx="2262296" cy="3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52794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659B8-7508-4E5B-A384-6019B9D870F7}" type="datetime1">
              <a:rPr lang="fr-FR" smtClean="0"/>
              <a:t>02/09/2021</a:t>
            </a:fld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7586989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C0D0F-E464-4597-AAF9-48280FE7D97D}" type="datetime1">
              <a:rPr lang="fr-FR" smtClean="0"/>
              <a:t>02/09/2021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16640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07B0D-A740-4662-8CDF-4DB4C9BAF7D5}" type="datetime1">
              <a:rPr lang="fr-FR" smtClean="0"/>
              <a:t>02/09/2021</a:t>
            </a:fld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92293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41E52-3081-49E1-837A-6F2ED4C79D9E}" type="datetime1">
              <a:rPr lang="fr-FR" smtClean="0"/>
              <a:t>02/09/2021</a:t>
            </a:fld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863207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84BF702-BD59-4286-8FA4-41F9D4D5A3F0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43561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8163109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93628921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02/09/2021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8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</p:sldLayoutIdLst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02/09/2021</a:t>
            </a:fld>
            <a:endParaRPr lang="fr-FR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D4BD1E-AF01-4376-8023-37FC22EC09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72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698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02/09/2021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7577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4.wdp"/><Relationship Id="rId3" Type="http://schemas.openxmlformats.org/officeDocument/2006/relationships/slideLayout" Target="../slideLayouts/slideLayout6.xml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2" Type="http://schemas.openxmlformats.org/officeDocument/2006/relationships/audio" Target="../media/media4.m4a"/><Relationship Id="rId16" Type="http://schemas.openxmlformats.org/officeDocument/2006/relationships/image" Target="../media/image10.png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hyperlink" Target="https://en.cppreference.com/" TargetMode="External"/><Relationship Id="rId15" Type="http://schemas.microsoft.com/office/2007/relationships/hdphoto" Target="../media/hdphoto6.wdp"/><Relationship Id="rId10" Type="http://schemas.openxmlformats.org/officeDocument/2006/relationships/image" Target="../media/image15.png"/><Relationship Id="rId4" Type="http://schemas.openxmlformats.org/officeDocument/2006/relationships/hyperlink" Target="https://ent.uca.fr/moodle" TargetMode="External"/><Relationship Id="rId9" Type="http://schemas.microsoft.com/office/2007/relationships/hdphoto" Target="../media/hdphoto2.wdp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5.wdp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microsoft.com/office/2007/relationships/hdphoto" Target="../media/hdphoto7.wdp"/><Relationship Id="rId12" Type="http://schemas.openxmlformats.org/officeDocument/2006/relationships/image" Target="../media/image15.png"/><Relationship Id="rId17" Type="http://schemas.microsoft.com/office/2007/relationships/hdphoto" Target="../media/hdphoto6.wdp"/><Relationship Id="rId2" Type="http://schemas.openxmlformats.org/officeDocument/2006/relationships/audio" Target="../media/media5.m4a"/><Relationship Id="rId16" Type="http://schemas.openxmlformats.org/officeDocument/2006/relationships/image" Target="../media/image16.png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8.wdp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2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18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dirty="0"/>
              <a:t>Introduction au cours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R1.01 Initiation au développement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au cours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R1.01 Initiation au développement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02/09/2021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418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16226-0131-45C4-BE8B-4031EE03F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Objectifs, déroulement et évaluation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1E34F-EEA6-4036-8084-08FBCAA7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02/09/2021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FD503-4792-4CDC-8F68-101F7E44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E648A-22CA-4EBA-A97A-999C475C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pic>
        <p:nvPicPr>
          <p:cNvPr id="11" name="Picture 4" descr="C:\Users\Woazim\AppData\Local\Microsoft\Windows\Temporary Internet Files\Content.IE5\SLIK5AJJ\MP900422411[1].jpg">
            <a:extLst>
              <a:ext uri="{FF2B5EF4-FFF2-40B4-BE49-F238E27FC236}">
                <a16:creationId xmlns:a16="http://schemas.microsoft.com/office/drawing/2014/main" id="{15F275A5-FCAC-48E4-BBB7-CB090D67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-2204" y="-1466850"/>
            <a:ext cx="1145204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Woazim\AppData\Local\Microsoft\Windows\Temporary Internet Files\Content.IE5\SLIK5AJJ\MP900422411[1].jpg">
            <a:extLst>
              <a:ext uri="{FF2B5EF4-FFF2-40B4-BE49-F238E27FC236}">
                <a16:creationId xmlns:a16="http://schemas.microsoft.com/office/drawing/2014/main" id="{FE8AB45D-50DF-41FC-A126-9CF0A4BD5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10218" y="342900"/>
            <a:ext cx="1145204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Woazim\AppData\Local\Microsoft\Windows\Temporary Internet Files\Content.IE5\SLIK5AJJ\MP900422411[1].jpg">
            <a:extLst>
              <a:ext uri="{FF2B5EF4-FFF2-40B4-BE49-F238E27FC236}">
                <a16:creationId xmlns:a16="http://schemas.microsoft.com/office/drawing/2014/main" id="{59B7F16D-0ED6-41C2-9F48-DDB0B09B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10218" y="2038350"/>
            <a:ext cx="1132782" cy="188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Woazim\AppData\Local\Microsoft\Windows\Temporary Internet Files\Content.IE5\SLIK5AJJ\MP900422183[1].jpg">
            <a:extLst>
              <a:ext uri="{FF2B5EF4-FFF2-40B4-BE49-F238E27FC236}">
                <a16:creationId xmlns:a16="http://schemas.microsoft.com/office/drawing/2014/main" id="{DA91E469-0645-415C-8050-E5CD8A0C1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03" b="100000" l="0" r="100000">
                        <a14:foregroundMark x1="98974" y1="79199" x2="98737" y2="97363"/>
                        <a14:foregroundMark x1="87293" y1="97754" x2="789" y2="98926"/>
                        <a14:foregroundMark x1="1421" y1="90430" x2="1657" y2="73926"/>
                        <a14:foregroundMark x1="6472" y1="60742" x2="5367" y2="60449"/>
                        <a14:foregroundMark x1="5130" y1="60547" x2="4420" y2="59570"/>
                        <a14:foregroundMark x1="6314" y1="62012" x2="4657" y2="63867"/>
                        <a14:foregroundMark x1="50750" y1="18457" x2="54696" y2="16992"/>
                        <a14:foregroundMark x1="54301" y1="18457" x2="56117" y2="17090"/>
                        <a14:foregroundMark x1="53986" y1="15430" x2="55249" y2="15137"/>
                        <a14:backgroundMark x1="2210" y1="61426" x2="2368" y2="66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85" y="3562350"/>
            <a:ext cx="1956364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Woazim\AppData\Local\Microsoft\Windows\Temporary Internet Files\Content.IE5\SLIK5AJJ\MP900422183[1].jpg">
            <a:extLst>
              <a:ext uri="{FF2B5EF4-FFF2-40B4-BE49-F238E27FC236}">
                <a16:creationId xmlns:a16="http://schemas.microsoft.com/office/drawing/2014/main" id="{CDCAC0BA-0851-48FC-992A-4EA21645D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203" b="100000" l="0" r="100000">
                        <a14:foregroundMark x1="98974" y1="79199" x2="98737" y2="97363"/>
                        <a14:foregroundMark x1="87293" y1="97754" x2="789" y2="98926"/>
                        <a14:foregroundMark x1="1421" y1="90430" x2="1657" y2="73926"/>
                        <a14:foregroundMark x1="6472" y1="60742" x2="5367" y2="60449"/>
                        <a14:foregroundMark x1="5130" y1="60547" x2="4420" y2="59570"/>
                        <a14:foregroundMark x1="6314" y1="62012" x2="4657" y2="63867"/>
                        <a14:foregroundMark x1="50750" y1="18457" x2="54696" y2="16992"/>
                        <a14:foregroundMark x1="54301" y1="18457" x2="56117" y2="17090"/>
                        <a14:foregroundMark x1="53986" y1="15430" x2="55249" y2="15137"/>
                        <a14:backgroundMark x1="2210" y1="61426" x2="2368" y2="66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866" t="61446" r="7"/>
          <a:stretch/>
        </p:blipFill>
        <p:spPr bwMode="auto">
          <a:xfrm>
            <a:off x="1897856" y="4533900"/>
            <a:ext cx="540544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4C8B86-DABD-4E75-ABA9-1BD578AB45E8}"/>
              </a:ext>
            </a:extLst>
          </p:cNvPr>
          <p:cNvSpPr/>
          <p:nvPr/>
        </p:nvSpPr>
        <p:spPr>
          <a:xfrm>
            <a:off x="1897856" y="4533900"/>
            <a:ext cx="540544" cy="60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tomber">
            <a:hlinkClick r:id="" action="ppaction://media"/>
            <a:extLst>
              <a:ext uri="{FF2B5EF4-FFF2-40B4-BE49-F238E27FC236}">
                <a16:creationId xmlns:a16="http://schemas.microsoft.com/office/drawing/2014/main" id="{F8AD5194-A6B9-4971-A9DB-4AE36BB87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89592" y="2731929"/>
            <a:ext cx="487363" cy="487363"/>
          </a:xfrm>
          <a:prstGeom prst="rect">
            <a:avLst/>
          </a:prstGeom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E9F2235A-DBD0-44AE-8877-690F116A480A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2284413" y="1085850"/>
            <a:ext cx="6707187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13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13"/>
              </a:buBlip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13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13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13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14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14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14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14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fr-FR" kern="0" dirty="0"/>
              <a:t>Ce cours est la ressource principale du développement</a:t>
            </a:r>
          </a:p>
          <a:p>
            <a:pPr lvl="1"/>
            <a:r>
              <a:rPr lang="fr-FR" kern="0" dirty="0"/>
              <a:t>De l’introduction à la programmation basique</a:t>
            </a:r>
          </a:p>
          <a:p>
            <a:pPr lvl="1"/>
            <a:r>
              <a:rPr lang="fr-FR" dirty="0"/>
              <a:t>À </a:t>
            </a:r>
            <a:r>
              <a:rPr lang="fr-FR" kern="0" dirty="0"/>
              <a:t>la compréhension des premiers concepts objets</a:t>
            </a:r>
          </a:p>
          <a:p>
            <a:pPr lvl="1"/>
            <a:endParaRPr lang="fr-FR" kern="0" dirty="0"/>
          </a:p>
          <a:p>
            <a:r>
              <a:rPr lang="fr-FR" kern="0" dirty="0"/>
              <a:t>Déroulement</a:t>
            </a:r>
          </a:p>
          <a:p>
            <a:pPr lvl="1"/>
            <a:r>
              <a:rPr lang="fr-FR" kern="0" dirty="0"/>
              <a:t>7 cours magistraux</a:t>
            </a:r>
          </a:p>
          <a:p>
            <a:pPr lvl="1"/>
            <a:r>
              <a:rPr lang="fr-FR" kern="0" dirty="0"/>
              <a:t>12 séances de TD (dont 4 en salle machine)</a:t>
            </a:r>
          </a:p>
          <a:p>
            <a:pPr lvl="1"/>
            <a:r>
              <a:rPr lang="fr-FR" kern="0" dirty="0"/>
              <a:t>27 séances de TP</a:t>
            </a:r>
          </a:p>
          <a:p>
            <a:pPr lvl="1"/>
            <a:endParaRPr lang="fr-FR" kern="0" dirty="0"/>
          </a:p>
          <a:p>
            <a:r>
              <a:rPr lang="fr-FR" kern="0" dirty="0"/>
              <a:t>Évaluation :</a:t>
            </a:r>
          </a:p>
          <a:p>
            <a:pPr lvl="1"/>
            <a:r>
              <a:rPr lang="fr-FR" kern="0" dirty="0"/>
              <a:t>Des </a:t>
            </a:r>
            <a:r>
              <a:rPr lang="fr-FR" kern="0" dirty="0" err="1"/>
              <a:t>QCMs</a:t>
            </a:r>
            <a:r>
              <a:rPr lang="fr-FR" kern="0" dirty="0"/>
              <a:t> en ligne</a:t>
            </a:r>
          </a:p>
          <a:p>
            <a:pPr lvl="1"/>
            <a:r>
              <a:rPr lang="fr-FR" kern="0" dirty="0"/>
              <a:t>Des évaluations en TP</a:t>
            </a:r>
          </a:p>
        </p:txBody>
      </p:sp>
    </p:spTree>
    <p:extLst>
      <p:ext uri="{BB962C8B-B14F-4D97-AF65-F5344CB8AC3E}">
        <p14:creationId xmlns:p14="http://schemas.microsoft.com/office/powerpoint/2010/main" val="2447489140"/>
      </p:ext>
    </p:extLst>
  </p:cSld>
  <p:clrMapOvr>
    <a:masterClrMapping/>
  </p:clrMapOvr>
  <p:transition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0.92877 L -8.33333E-7 -3.43201E-6 " pathEditMode="relative" rAng="0" ptsTypes="AA" p14:bounceEnd="20000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4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mediacall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245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0.92877 L -8.33333E-7 -3.43201E-6 " pathEditMode="relative" rAng="0" ptsTypes="AA" p14:bounceEnd="20000">
                                          <p:cBhvr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4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19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9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9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19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9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9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19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9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9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19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19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19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mediacall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5" dur="245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0.92877 L -8.33333E-7 -3.43201E-6 " pathEditMode="relative" rAng="0" ptsTypes="AA" p14:bounceEnd="20000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4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19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19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19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250"/>
                                            <p:tgtEl>
                                              <p:spTgt spid="19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19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19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50"/>
                                            <p:tgtEl>
                                              <p:spTgt spid="19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250" fill="hold"/>
                                            <p:tgtEl>
                                              <p:spTgt spid="19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19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" presetClass="mediacall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9" dur="245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80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0.92877 L -8.33333E-7 -3.43201E-6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4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1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250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mediacall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245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0.92877 L -8.33333E-7 -3.43201E-6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4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19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9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9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19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9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9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19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9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9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19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19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19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" presetClass="mediacall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5" dur="245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0.92877 L -8.33333E-7 -3.43201E-6 " pathEditMode="relative" rAng="0" ptsTypes="AA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4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19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19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19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250"/>
                                            <p:tgtEl>
                                              <p:spTgt spid="19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19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19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50"/>
                                            <p:tgtEl>
                                              <p:spTgt spid="19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250" fill="hold"/>
                                            <p:tgtEl>
                                              <p:spTgt spid="19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19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" presetClass="mediacall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9" dur="245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80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16226-0131-45C4-BE8B-4031EE03F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2900"/>
            <a:ext cx="7848600" cy="685799"/>
          </a:xfrm>
        </p:spPr>
        <p:txBody>
          <a:bodyPr>
            <a:normAutofit/>
          </a:bodyPr>
          <a:lstStyle/>
          <a:p>
            <a:r>
              <a:rPr lang="fr-FR" sz="2800" dirty="0"/>
              <a:t>SAÉ – Situation d’Apprentissage et d’Évaluation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1E34F-EEA6-4036-8084-08FBCAA7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02/09/2021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FD503-4792-4CDC-8F68-101F7E44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E648A-22CA-4EBA-A97A-999C475C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pic>
        <p:nvPicPr>
          <p:cNvPr id="11" name="Picture 4" descr="C:\Users\Woazim\AppData\Local\Microsoft\Windows\Temporary Internet Files\Content.IE5\SLIK5AJJ\MP900422411[1].jpg">
            <a:extLst>
              <a:ext uri="{FF2B5EF4-FFF2-40B4-BE49-F238E27FC236}">
                <a16:creationId xmlns:a16="http://schemas.microsoft.com/office/drawing/2014/main" id="{15F275A5-FCAC-48E4-BBB7-CB090D672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-2204" y="-1466850"/>
            <a:ext cx="1145204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Woazim\AppData\Local\Microsoft\Windows\Temporary Internet Files\Content.IE5\SLIK5AJJ\MP900422411[1].jpg">
            <a:extLst>
              <a:ext uri="{FF2B5EF4-FFF2-40B4-BE49-F238E27FC236}">
                <a16:creationId xmlns:a16="http://schemas.microsoft.com/office/drawing/2014/main" id="{FE8AB45D-50DF-41FC-A126-9CF0A4BD5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10218" y="342900"/>
            <a:ext cx="1145204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Woazim\AppData\Local\Microsoft\Windows\Temporary Internet Files\Content.IE5\SLIK5AJJ\MP900422411[1].jpg">
            <a:extLst>
              <a:ext uri="{FF2B5EF4-FFF2-40B4-BE49-F238E27FC236}">
                <a16:creationId xmlns:a16="http://schemas.microsoft.com/office/drawing/2014/main" id="{59B7F16D-0ED6-41C2-9F48-DDB0B09B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10218" y="2038350"/>
            <a:ext cx="1132782" cy="188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Woazim\AppData\Local\Microsoft\Windows\Temporary Internet Files\Content.IE5\SLIK5AJJ\MP900422183[1].jpg">
            <a:extLst>
              <a:ext uri="{FF2B5EF4-FFF2-40B4-BE49-F238E27FC236}">
                <a16:creationId xmlns:a16="http://schemas.microsoft.com/office/drawing/2014/main" id="{DA91E469-0645-415C-8050-E5CD8A0C1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03" b="100000" l="0" r="100000">
                        <a14:foregroundMark x1="98974" y1="79199" x2="98737" y2="97363"/>
                        <a14:foregroundMark x1="87293" y1="97754" x2="789" y2="98926"/>
                        <a14:foregroundMark x1="1421" y1="90430" x2="1657" y2="73926"/>
                        <a14:foregroundMark x1="6472" y1="60742" x2="5367" y2="60449"/>
                        <a14:foregroundMark x1="5130" y1="60547" x2="4420" y2="59570"/>
                        <a14:foregroundMark x1="6314" y1="62012" x2="4657" y2="63867"/>
                        <a14:foregroundMark x1="50750" y1="18457" x2="54696" y2="16992"/>
                        <a14:foregroundMark x1="54301" y1="18457" x2="56117" y2="17090"/>
                        <a14:foregroundMark x1="53986" y1="15430" x2="55249" y2="15137"/>
                        <a14:backgroundMark x1="2210" y1="61426" x2="2368" y2="66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85" y="3562350"/>
            <a:ext cx="1956364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Woazim\AppData\Local\Microsoft\Windows\Temporary Internet Files\Content.IE5\SLIK5AJJ\MP900422183[1].jpg">
            <a:extLst>
              <a:ext uri="{FF2B5EF4-FFF2-40B4-BE49-F238E27FC236}">
                <a16:creationId xmlns:a16="http://schemas.microsoft.com/office/drawing/2014/main" id="{CDCAC0BA-0851-48FC-992A-4EA21645D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203" b="100000" l="0" r="100000">
                        <a14:foregroundMark x1="98974" y1="79199" x2="98737" y2="97363"/>
                        <a14:foregroundMark x1="87293" y1="97754" x2="789" y2="98926"/>
                        <a14:foregroundMark x1="1421" y1="90430" x2="1657" y2="73926"/>
                        <a14:foregroundMark x1="6472" y1="60742" x2="5367" y2="60449"/>
                        <a14:foregroundMark x1="5130" y1="60547" x2="4420" y2="59570"/>
                        <a14:foregroundMark x1="6314" y1="62012" x2="4657" y2="63867"/>
                        <a14:foregroundMark x1="50750" y1="18457" x2="54696" y2="16992"/>
                        <a14:foregroundMark x1="54301" y1="18457" x2="56117" y2="17090"/>
                        <a14:foregroundMark x1="53986" y1="15430" x2="55249" y2="15137"/>
                        <a14:backgroundMark x1="2210" y1="61426" x2="2368" y2="66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866" t="61446" r="7"/>
          <a:stretch/>
        </p:blipFill>
        <p:spPr bwMode="auto">
          <a:xfrm>
            <a:off x="1897856" y="4533900"/>
            <a:ext cx="540544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4C8B86-DABD-4E75-ABA9-1BD578AB45E8}"/>
              </a:ext>
            </a:extLst>
          </p:cNvPr>
          <p:cNvSpPr/>
          <p:nvPr/>
        </p:nvSpPr>
        <p:spPr>
          <a:xfrm>
            <a:off x="1897856" y="4533900"/>
            <a:ext cx="540544" cy="60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E9F2235A-DBD0-44AE-8877-690F116A480A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2284413" y="1085850"/>
            <a:ext cx="6707187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10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10"/>
              </a:buBlip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10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10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10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11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11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11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11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fr-FR" kern="0" dirty="0"/>
              <a:t>Directement en relation avec cette ressource</a:t>
            </a:r>
          </a:p>
          <a:p>
            <a:pPr lvl="1"/>
            <a:r>
              <a:rPr lang="fr-FR" dirty="0"/>
              <a:t>SAÉ S1.01 - Implémentation d'un besoin client</a:t>
            </a:r>
          </a:p>
          <a:p>
            <a:pPr lvl="2"/>
            <a:r>
              <a:rPr lang="fr-FR" dirty="0"/>
              <a:t>Projet de 12h après les vacances d’octobre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SAÉ S1.02 - Comparaison d'approches algorithmiques</a:t>
            </a:r>
          </a:p>
          <a:p>
            <a:pPr lvl="2"/>
            <a:r>
              <a:rPr lang="fr-FR" dirty="0"/>
              <a:t>Projet de 12h après les vacances de Noël</a:t>
            </a:r>
          </a:p>
          <a:p>
            <a:pPr lvl="1"/>
            <a:endParaRPr lang="fr-FR" kern="0" dirty="0"/>
          </a:p>
        </p:txBody>
      </p:sp>
    </p:spTree>
    <p:extLst>
      <p:ext uri="{BB962C8B-B14F-4D97-AF65-F5344CB8AC3E}">
        <p14:creationId xmlns:p14="http://schemas.microsoft.com/office/powerpoint/2010/main" val="3236460723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42900"/>
            <a:ext cx="8839200" cy="685799"/>
          </a:xfrm>
        </p:spPr>
        <p:txBody>
          <a:bodyPr/>
          <a:lstStyle/>
          <a:p>
            <a:r>
              <a:rPr lang="fr-FR"/>
              <a:t>Sources d’information</a:t>
            </a:r>
            <a:endParaRPr lang="fr-FR" dirty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>
          <a:xfrm>
            <a:off x="2284800" y="1085850"/>
            <a:ext cx="6706800" cy="3829050"/>
          </a:xfrm>
        </p:spPr>
        <p:txBody>
          <a:bodyPr>
            <a:normAutofit fontScale="85000" lnSpcReduction="20000"/>
          </a:bodyPr>
          <a:lstStyle/>
          <a:p>
            <a:r>
              <a:rPr lang="fr-FR" dirty="0">
                <a:hlinkClick r:id="rId4"/>
              </a:rPr>
              <a:t>https://ent.uca.fr/moodle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cours sont en ligne</a:t>
            </a:r>
          </a:p>
          <a:p>
            <a:pPr lvl="2"/>
            <a:r>
              <a:rPr lang="fr-FR" dirty="0"/>
              <a:t>Les sondages de cours seront en ligne</a:t>
            </a:r>
          </a:p>
          <a:p>
            <a:pPr lvl="2"/>
            <a:r>
              <a:rPr lang="fr-FR" dirty="0"/>
              <a:t>Ils doivent être réalisés pour pouvoir accéder au </a:t>
            </a:r>
            <a:r>
              <a:rPr lang="fr-FR"/>
              <a:t>cours suivant</a:t>
            </a:r>
            <a:endParaRPr lang="fr-FR" dirty="0"/>
          </a:p>
          <a:p>
            <a:pPr lvl="1"/>
            <a:r>
              <a:rPr lang="fr-FR" dirty="0"/>
              <a:t>Les sujets de TD sont en ligne</a:t>
            </a:r>
          </a:p>
          <a:p>
            <a:pPr lvl="1"/>
            <a:r>
              <a:rPr lang="fr-FR" dirty="0"/>
              <a:t>Les sujets de TP sont en ligne</a:t>
            </a:r>
          </a:p>
          <a:p>
            <a:pPr lvl="2"/>
            <a:r>
              <a:rPr lang="fr-FR" dirty="0"/>
              <a:t>Leurs corrections aussi.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 forum d’entraide où vous devez poser vos questions et répondre aux autres.</a:t>
            </a:r>
          </a:p>
          <a:p>
            <a:pPr lvl="1"/>
            <a:endParaRPr lang="fr-FR" dirty="0"/>
          </a:p>
          <a:p>
            <a:r>
              <a:rPr lang="fr-FR" dirty="0"/>
              <a:t>La référence officielle du C++</a:t>
            </a:r>
          </a:p>
          <a:p>
            <a:pPr lvl="1"/>
            <a:r>
              <a:rPr lang="fr-FR" dirty="0">
                <a:hlinkClick r:id="rId5"/>
              </a:rPr>
              <a:t>https://en.cppreference.com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512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86000" y="4914920"/>
            <a:ext cx="6445617" cy="2285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51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1618" y="4811316"/>
            <a:ext cx="371475" cy="275034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1F23A6B0-F1C7-4637-BB80-3A210C3E9BDE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6" name="Picture 4" descr="C:\Users\Woazim\AppData\Local\Microsoft\Windows\Temporary Internet Files\Content.IE5\SLIK5AJJ\MP900422411[1]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10218" y="342900"/>
            <a:ext cx="1145204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Woazim\AppData\Local\Microsoft\Windows\Temporary Internet Files\Content.IE5\SLIK5AJJ\MP900422411[1]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10218" y="2038350"/>
            <a:ext cx="1132782" cy="188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Woazim\AppData\Local\Microsoft\Windows\Temporary Internet Files\Content.IE5\SLIK5AJJ\MP900422183[1]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203" b="100000" l="0" r="100000">
                        <a14:foregroundMark x1="98974" y1="79199" x2="98737" y2="97363"/>
                        <a14:foregroundMark x1="87293" y1="97754" x2="789" y2="98926"/>
                        <a14:foregroundMark x1="1421" y1="90430" x2="1657" y2="73926"/>
                        <a14:foregroundMark x1="6472" y1="60742" x2="5367" y2="60449"/>
                        <a14:foregroundMark x1="5130" y1="60547" x2="4420" y2="59570"/>
                        <a14:foregroundMark x1="6314" y1="62012" x2="4657" y2="63867"/>
                        <a14:foregroundMark x1="50750" y1="18457" x2="54696" y2="16992"/>
                        <a14:foregroundMark x1="54301" y1="18457" x2="56117" y2="17090"/>
                        <a14:foregroundMark x1="53986" y1="15430" x2="55249" y2="15137"/>
                        <a14:backgroundMark x1="2210" y1="61426" x2="2368" y2="66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85" y="3562350"/>
            <a:ext cx="1956364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Woazim\AppData\Local\Microsoft\Windows\Temporary Internet Files\Content.IE5\SLIK5AJJ\MP900422183[1]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203" b="100000" l="0" r="100000">
                        <a14:foregroundMark x1="98974" y1="79199" x2="98737" y2="97363"/>
                        <a14:foregroundMark x1="87293" y1="97754" x2="789" y2="98926"/>
                        <a14:foregroundMark x1="1421" y1="90430" x2="1657" y2="73926"/>
                        <a14:foregroundMark x1="6472" y1="60742" x2="5367" y2="60449"/>
                        <a14:foregroundMark x1="5130" y1="60547" x2="4420" y2="59570"/>
                        <a14:foregroundMark x1="6314" y1="62012" x2="4657" y2="63867"/>
                        <a14:foregroundMark x1="50750" y1="18457" x2="54696" y2="16992"/>
                        <a14:foregroundMark x1="54301" y1="18457" x2="56117" y2="17090"/>
                        <a14:foregroundMark x1="53986" y1="15430" x2="55249" y2="15137"/>
                        <a14:backgroundMark x1="2210" y1="61426" x2="2368" y2="66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866" t="61446" r="7"/>
          <a:stretch/>
        </p:blipFill>
        <p:spPr bwMode="auto">
          <a:xfrm>
            <a:off x="1897856" y="4533900"/>
            <a:ext cx="540544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97856" y="4533900"/>
            <a:ext cx="540544" cy="60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C:\Users\Woazim\AppData\Local\Microsoft\Windows\Temporary Internet Files\Content.IE5\0RCHB7VX\MP900433053[1]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143" b="97429" l="7672" r="94841">
                        <a14:foregroundMark x1="45899" y1="23143" x2="53968" y2="28095"/>
                        <a14:foregroundMark x1="54894" y1="47714" x2="53968" y2="27905"/>
                        <a14:foregroundMark x1="57407" y1="67333" x2="67196" y2="63143"/>
                        <a14:foregroundMark x1="84259" y1="65714" x2="81349" y2="65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0" y="3828587"/>
            <a:ext cx="946725" cy="131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Woazim\AppData\Local\Microsoft\Windows\Temporary Internet Files\Content.IE5\SLIK5AJJ\MP900422411[1]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-2204" y="-1466850"/>
            <a:ext cx="1145204" cy="19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tomb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65112" y="41571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8871"/>
      </p:ext>
    </p:extLst>
  </p:cSld>
  <p:clrMapOvr>
    <a:masterClrMapping/>
  </p:clrMapOvr>
  <p:transition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0.92877 L -8.33333E-7 -3.43201E-6 " pathEditMode="relative" rAng="0" ptsTypes="AA" p14:bounceEnd="20000">
                                          <p:cBhvr>
                                            <p:cTn id="9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4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" presetClass="mediacall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245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12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0.92877 L -8.33333E-7 -3.43201E-6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4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" presetClass="mediacall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245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12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-2204" y="-1466850"/>
            <a:ext cx="1157626" cy="3718560"/>
            <a:chOff x="-2204" y="-1466850"/>
            <a:chExt cx="1157626" cy="3718560"/>
          </a:xfrm>
        </p:grpSpPr>
        <p:pic>
          <p:nvPicPr>
            <p:cNvPr id="13" name="Picture 4" descr="C:\Users\Woazim\AppData\Local\Microsoft\Windows\Temporary Internet Files\Content.IE5\SLIK5AJJ\MP900422411[1]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2" t="17309" r="22184" b="15316"/>
            <a:stretch/>
          </p:blipFill>
          <p:spPr bwMode="auto">
            <a:xfrm>
              <a:off x="10218" y="342900"/>
              <a:ext cx="1145204" cy="190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C:\Users\Woazim\AppData\Local\Microsoft\Windows\Temporary Internet Files\Content.IE5\SLIK5AJJ\MP900422411[1]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2" t="17309" r="22184" b="15316"/>
            <a:stretch/>
          </p:blipFill>
          <p:spPr bwMode="auto">
            <a:xfrm>
              <a:off x="-2204" y="-1466850"/>
              <a:ext cx="1145204" cy="190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r-FR" sz="2800" dirty="0"/>
              <a:t>Injectez-vous directement le C++ dans le cerveau !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BF702-BD59-4286-8FA4-41F9D4D5A3F0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3653371" y="1422874"/>
            <a:ext cx="4195229" cy="3206275"/>
            <a:chOff x="6096000" y="3090658"/>
            <a:chExt cx="2414045" cy="1844975"/>
          </a:xfrm>
          <a:effectLst>
            <a:outerShdw blurRad="165100" dist="63500" dir="19800000" sx="109000" sy="109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C:\Users\Woazim\AppData\Local\Microsoft\Windows\Temporary Internet Files\Content.IE5\SLIK5AJJ\MP900422411[1]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7309" r="22184" b="15316"/>
          <a:stretch/>
        </p:blipFill>
        <p:spPr bwMode="auto">
          <a:xfrm>
            <a:off x="10218" y="2038350"/>
            <a:ext cx="1132782" cy="188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Woazim\AppData\Local\Microsoft\Windows\Temporary Internet Files\Content.IE5\SLIK5AJJ\MP900422183[1]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203" b="100000" l="0" r="100000">
                        <a14:foregroundMark x1="98974" y1="79199" x2="98737" y2="97363"/>
                        <a14:foregroundMark x1="87293" y1="97754" x2="789" y2="98926"/>
                        <a14:foregroundMark x1="1421" y1="90430" x2="1657" y2="73926"/>
                        <a14:foregroundMark x1="6472" y1="60742" x2="5367" y2="60449"/>
                        <a14:foregroundMark x1="5130" y1="60547" x2="4420" y2="59570"/>
                        <a14:foregroundMark x1="6314" y1="62012" x2="4657" y2="63867"/>
                        <a14:foregroundMark x1="50750" y1="18457" x2="54696" y2="16992"/>
                        <a14:foregroundMark x1="54301" y1="18457" x2="56117" y2="17090"/>
                        <a14:foregroundMark x1="53986" y1="15430" x2="55249" y2="15137"/>
                        <a14:backgroundMark x1="2210" y1="61426" x2="2368" y2="66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85" y="3562350"/>
            <a:ext cx="1956364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Woazim\AppData\Local\Microsoft\Windows\Temporary Internet Files\Content.IE5\SLIK5AJJ\MP900422183[1]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203" b="100000" l="0" r="100000">
                        <a14:foregroundMark x1="98974" y1="79199" x2="98737" y2="97363"/>
                        <a14:foregroundMark x1="87293" y1="97754" x2="789" y2="98926"/>
                        <a14:foregroundMark x1="1421" y1="90430" x2="1657" y2="73926"/>
                        <a14:foregroundMark x1="6472" y1="60742" x2="5367" y2="60449"/>
                        <a14:foregroundMark x1="5130" y1="60547" x2="4420" y2="59570"/>
                        <a14:foregroundMark x1="6314" y1="62012" x2="4657" y2="63867"/>
                        <a14:foregroundMark x1="50750" y1="18457" x2="54696" y2="16992"/>
                        <a14:foregroundMark x1="54301" y1="18457" x2="56117" y2="17090"/>
                        <a14:foregroundMark x1="53986" y1="15430" x2="55249" y2="15137"/>
                        <a14:backgroundMark x1="2210" y1="61426" x2="2368" y2="66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866" t="61446" r="7"/>
          <a:stretch/>
        </p:blipFill>
        <p:spPr bwMode="auto">
          <a:xfrm>
            <a:off x="1897856" y="4533900"/>
            <a:ext cx="540544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897856" y="4533900"/>
            <a:ext cx="540544" cy="60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 descr="C:\Users\Woazim\AppData\Local\Microsoft\Windows\Temporary Internet Files\Content.IE5\0RCHB7VX\MP900433053[1]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143" b="97429" l="7672" r="94841">
                        <a14:foregroundMark x1="45899" y1="23143" x2="53968" y2="28095"/>
                        <a14:foregroundMark x1="54894" y1="47714" x2="53968" y2="27905"/>
                        <a14:foregroundMark x1="57407" y1="67333" x2="67196" y2="63143"/>
                        <a14:foregroundMark x1="84259" y1="65714" x2="81349" y2="65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0" y="3828587"/>
            <a:ext cx="946725" cy="131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/>
          <p:cNvGrpSpPr/>
          <p:nvPr/>
        </p:nvGrpSpPr>
        <p:grpSpPr>
          <a:xfrm>
            <a:off x="3653371" y="1422874"/>
            <a:ext cx="4195229" cy="3206275"/>
            <a:chOff x="6096000" y="3090658"/>
            <a:chExt cx="2414045" cy="1844975"/>
          </a:xfrm>
          <a:effectLst>
            <a:outerShdw blurRad="165100" dist="63500" dir="19800000" sx="109000" sy="109000" algn="ctr" rotWithShape="0">
              <a:prstClr val="black">
                <a:alpha val="40000"/>
              </a:prstClr>
            </a:outerShdw>
          </a:effectLst>
        </p:grpSpPr>
        <p:pic>
          <p:nvPicPr>
            <p:cNvPr id="20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radiation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26716" y="484028"/>
            <a:ext cx="487363" cy="487363"/>
          </a:xfrm>
        </p:spPr>
      </p:pic>
    </p:spTree>
    <p:extLst>
      <p:ext uri="{BB962C8B-B14F-4D97-AF65-F5344CB8AC3E}">
        <p14:creationId xmlns:p14="http://schemas.microsoft.com/office/powerpoint/2010/main" val="238224773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0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37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31 C -0.01806 -0.07 -0.06476 -0.2177 -0.15747 -0.29171 C -0.25017 -0.36571 -0.48611 -0.42492 -0.5526 -0.4502 " pathEditMode="fixed" rAng="0" ptsTypes="fsf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39" y="-225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02/09/2021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000" y="0"/>
            <a:ext cx="2844000" cy="339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8407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txDef>
      <a:spPr bwMode="auto">
        <a:noFill/>
        <a:ln>
          <a:noFill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algn="l">
          <a:defRPr sz="2000" kern="1200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4DEF81F1-6972-4116-B854-C5C56C696F6E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3B49D14C-F41E-4AD8-B091-DCD27A8C7641}"/>
    </a:ext>
  </a:ext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038C4A5E-3924-4A5B-8D7F-72CA6E68C146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</Template>
  <TotalTime>1786</TotalTime>
  <Words>223</Words>
  <Application>Microsoft Office PowerPoint</Application>
  <PresentationFormat>Affichage à l'écran (16:9)</PresentationFormat>
  <Paragraphs>58</Paragraphs>
  <Slides>11</Slides>
  <Notes>1</Notes>
  <HiddenSlides>0</HiddenSlides>
  <MMClips>8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Segoe UI</vt:lpstr>
      <vt:lpstr>ThèmeCours</vt:lpstr>
      <vt:lpstr>ThèmeCours - Sondage</vt:lpstr>
      <vt:lpstr>ThèmeCours - Vide</vt:lpstr>
      <vt:lpstr>Présentation PowerPoint</vt:lpstr>
      <vt:lpstr>R1.01 Initiation au développement</vt:lpstr>
      <vt:lpstr>R1.01 Initiation au développement</vt:lpstr>
      <vt:lpstr>Présentation PowerPoint</vt:lpstr>
      <vt:lpstr>Objectifs, déroulement et évaluation</vt:lpstr>
      <vt:lpstr>SAÉ – Situation d’Apprentissage et d’Évaluation</vt:lpstr>
      <vt:lpstr>Sources d’information</vt:lpstr>
      <vt:lpstr>Injectez-vous directement le C++ dans le cerveau !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</dc:creator>
  <cp:lastModifiedBy>Benjamin</cp:lastModifiedBy>
  <cp:revision>15</cp:revision>
  <dcterms:created xsi:type="dcterms:W3CDTF">2021-08-25T14:08:22Z</dcterms:created>
  <dcterms:modified xsi:type="dcterms:W3CDTF">2021-09-02T08:46:27Z</dcterms:modified>
</cp:coreProperties>
</file>